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9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1pPr>
            <a:lvl2pPr marL="228600" indent="4572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2pPr>
            <a:lvl3pPr marL="228600" indent="9144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3pPr>
            <a:lvl4pPr marL="228600" indent="13716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4pPr>
            <a:lvl5pPr marL="228600" indent="18288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05267"/>
            <a:ext cx="258585" cy="2482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Google Shape;63;p37"/>
          <p:cNvSpPr txBox="1">
            <a:spLocks noGrp="1"/>
          </p:cNvSpPr>
          <p:nvPr>
            <p:ph type="body" sz="half" idx="21"/>
          </p:nvPr>
        </p:nvSpPr>
        <p:spPr>
          <a:xfrm>
            <a:off x="839787" y="2505075"/>
            <a:ext cx="5157789" cy="3684588"/>
          </a:xfrm>
          <a:prstGeom prst="rect">
            <a:avLst/>
          </a:prstGeom>
        </p:spPr>
        <p:txBody>
          <a:bodyPr/>
          <a:lstStyle/>
          <a:p>
            <a: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Google Shape;64;p37"/>
          <p:cNvSpPr txBox="1">
            <a:spLocks noGrp="1"/>
          </p:cNvSpPr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" name="Google Shape;65;p37"/>
          <p:cNvSpPr txBox="1">
            <a:spLocks noGrp="1"/>
          </p:cNvSpPr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Clr>
                <a:srgbClr val="000000"/>
              </a:buClr>
              <a:buSzPts val="3200"/>
              <a:defRPr sz="3200">
                <a:solidFill>
                  <a:srgbClr val="000000"/>
                </a:solidFill>
              </a:defRPr>
            </a:lvl1pPr>
            <a:lvl2pPr marL="972457" indent="-464457">
              <a:buClr>
                <a:srgbClr val="000000"/>
              </a:buClr>
              <a:buSzPts val="3200"/>
              <a:defRPr sz="3200">
                <a:solidFill>
                  <a:srgbClr val="000000"/>
                </a:solidFill>
              </a:defRPr>
            </a:lvl2pPr>
            <a:lvl3pPr marL="1498600" indent="-508000">
              <a:buClr>
                <a:srgbClr val="000000"/>
              </a:buClr>
              <a:buSzPts val="3200"/>
              <a:defRPr sz="3200">
                <a:solidFill>
                  <a:srgbClr val="000000"/>
                </a:solidFill>
              </a:defRPr>
            </a:lvl3pPr>
            <a:lvl4pPr marL="2042160" indent="-568960">
              <a:buClr>
                <a:srgbClr val="000000"/>
              </a:buClr>
              <a:buSzPts val="3200"/>
              <a:defRPr sz="3200">
                <a:solidFill>
                  <a:srgbClr val="000000"/>
                </a:solidFill>
              </a:defRPr>
            </a:lvl4pPr>
            <a:lvl5pPr marL="2499360" indent="-568960">
              <a:buClr>
                <a:srgbClr val="000000"/>
              </a:buClr>
              <a:buSzPts val="3200"/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Google Shape;81;p39"/>
          <p:cNvSpPr txBox="1"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2" name="Google Shape;87;p40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Google Shape;87;p40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05;p28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1pPr>
            <a:lvl2pPr marL="228600" indent="4572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2pPr>
            <a:lvl3pPr marL="228600" indent="9144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3pPr>
            <a:lvl4pPr marL="228600" indent="13716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4pPr>
            <a:lvl5pPr marL="228600" indent="182880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05267"/>
            <a:ext cx="258585" cy="2482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Google Shape;44;p32"/>
          <p:cNvSpPr txBox="1">
            <a:spLocks noGrp="1"/>
          </p:cNvSpPr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Google Shape;44;p32"/>
          <p:cNvSpPr txBox="1">
            <a:spLocks noGrp="1"/>
          </p:cNvSpPr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971550" indent="-400050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508760" indent="-480060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Google Shape;44;p32"/>
          <p:cNvSpPr txBox="1">
            <a:spLocks noGrp="1"/>
          </p:cNvSpPr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indent="-342900"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406400" indent="127000" algn="ctr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406400" indent="609600" algn="ctr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406400" indent="1079500" algn="ctr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406400" indent="1536700" algn="ctr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414780"/>
            <a:ext cx="258584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977900" marR="0" indent="-4445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15138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4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Freeform 6"/>
          <p:cNvSpPr/>
          <p:nvPr/>
        </p:nvSpPr>
        <p:spPr>
          <a:xfrm>
            <a:off x="5608003" y="900814"/>
            <a:ext cx="759619" cy="571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9835"/>
                </a:lnTo>
                <a:lnTo>
                  <a:pt x="0" y="0"/>
                </a:lnTo>
                <a:lnTo>
                  <a:pt x="21600" y="1765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F559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Freeform 7"/>
          <p:cNvSpPr/>
          <p:nvPr/>
        </p:nvSpPr>
        <p:spPr>
          <a:xfrm>
            <a:off x="5608003" y="633164"/>
            <a:ext cx="482655" cy="552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4"/>
                </a:moveTo>
                <a:lnTo>
                  <a:pt x="0" y="21600"/>
                </a:lnTo>
                <a:lnTo>
                  <a:pt x="0" y="1017"/>
                </a:lnTo>
                <a:lnTo>
                  <a:pt x="21600" y="0"/>
                </a:lnTo>
                <a:lnTo>
                  <a:pt x="21600" y="20574"/>
                </a:lnTo>
                <a:close/>
              </a:path>
            </a:pathLst>
          </a:custGeom>
          <a:solidFill>
            <a:srgbClr val="20386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4" name="Google Shape;117;g122073f767c_0_156" descr="Google Shape;117;g122073f767c_0_156"/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r="3" b="17093"/>
          <a:stretch>
            <a:fillRect/>
          </a:stretch>
        </p:blipFill>
        <p:spPr>
          <a:xfrm>
            <a:off x="644197" y="637900"/>
            <a:ext cx="5441049" cy="2639030"/>
          </a:xfrm>
          <a:prstGeom prst="rect">
            <a:avLst/>
          </a:prstGeom>
        </p:spPr>
      </p:pic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5"/>
          <a:srcRect t="5658" r="3" b="4000"/>
          <a:stretch>
            <a:fillRect/>
          </a:stretch>
        </p:blipFill>
        <p:spPr>
          <a:xfrm>
            <a:off x="644197" y="3276928"/>
            <a:ext cx="5441049" cy="261759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ctangle 8"/>
          <p:cNvSpPr/>
          <p:nvPr/>
        </p:nvSpPr>
        <p:spPr>
          <a:xfrm>
            <a:off x="6366815" y="1352301"/>
            <a:ext cx="5182058" cy="52516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7" name="Google Shape;115;g122073f767c_0_156"/>
          <p:cNvSpPr txBox="1">
            <a:spLocks noGrp="1"/>
          </p:cNvSpPr>
          <p:nvPr>
            <p:ph type="ctrTitle"/>
          </p:nvPr>
        </p:nvSpPr>
        <p:spPr>
          <a:xfrm>
            <a:off x="6850220" y="1833035"/>
            <a:ext cx="4330062" cy="1541085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NFT Twitter Sentiment Analysis</a:t>
            </a:r>
          </a:p>
        </p:txBody>
      </p:sp>
      <p:sp>
        <p:nvSpPr>
          <p:cNvPr id="188" name="Straight Connector 157"/>
          <p:cNvSpPr/>
          <p:nvPr/>
        </p:nvSpPr>
        <p:spPr>
          <a:xfrm flipH="1" flipV="1">
            <a:off x="644196" y="3276929"/>
            <a:ext cx="5423420" cy="1"/>
          </a:xfrm>
          <a:prstGeom prst="line">
            <a:avLst/>
          </a:prstGeom>
          <a:ln w="12700">
            <a:solidFill>
              <a:srgbClr val="FE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Google Shape;116;g122073f767c_0_156"/>
          <p:cNvSpPr txBox="1">
            <a:spLocks noGrp="1"/>
          </p:cNvSpPr>
          <p:nvPr>
            <p:ph type="subTitle" sz="quarter" idx="1"/>
          </p:nvPr>
        </p:nvSpPr>
        <p:spPr>
          <a:xfrm>
            <a:off x="6850853" y="3435930"/>
            <a:ext cx="4329245" cy="2718649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>
              <a:lnSpc>
                <a:spcPct val="72000"/>
              </a:lnSpc>
              <a:spcBef>
                <a:spcPts val="600"/>
              </a:spcBef>
              <a:defRPr sz="22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University of Toronto 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22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FinTech Boot-Camp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22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Project 2 - June 20, 2022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24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1400" b="1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Team Members</a:t>
            </a:r>
            <a:r>
              <a:rPr b="0"/>
              <a:t>: 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14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Chantal Garnett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14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Sameer Lakhe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14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Emiliano Mendez</a:t>
            </a:r>
            <a:endParaRPr sz="1600"/>
          </a:p>
          <a:p>
            <a:pPr marL="0">
              <a:lnSpc>
                <a:spcPct val="72000"/>
              </a:lnSpc>
              <a:spcBef>
                <a:spcPts val="600"/>
              </a:spcBef>
              <a:defRPr sz="1400">
                <a:solidFill>
                  <a:srgbClr val="FE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Marcus Policicchio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EB6AAC-F471-1CD6-C18B-68A93CCDA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33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15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9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144" y="2616566"/>
            <a:ext cx="9895813" cy="3983064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Freeform: Shape 17"/>
          <p:cNvSpPr/>
          <p:nvPr/>
        </p:nvSpPr>
        <p:spPr>
          <a:xfrm flipV="1">
            <a:off x="0" y="-478"/>
            <a:ext cx="6754319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1" name="Freeform: Shape 19"/>
          <p:cNvSpPr/>
          <p:nvPr/>
        </p:nvSpPr>
        <p:spPr>
          <a:xfrm flipV="1">
            <a:off x="1" y="-478"/>
            <a:ext cx="5953781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2" name="Title 1"/>
          <p:cNvSpPr txBox="1">
            <a:spLocks noGrp="1"/>
          </p:cNvSpPr>
          <p:nvPr>
            <p:ph type="title"/>
          </p:nvPr>
        </p:nvSpPr>
        <p:spPr>
          <a:xfrm>
            <a:off x="298769" y="1179337"/>
            <a:ext cx="3877056" cy="2249424"/>
          </a:xfrm>
          <a:prstGeom prst="rect">
            <a:avLst/>
          </a:prstGeom>
        </p:spPr>
        <p:txBody>
          <a:bodyPr lIns="45719" tIns="45719" rIns="45719" bIns="45719" anchor="b">
            <a:normAutofit fontScale="90000"/>
          </a:bodyPr>
          <a:lstStyle/>
          <a:p>
            <a:pPr defTabSz="777240">
              <a:defRPr sz="204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Step 3</a:t>
            </a:r>
            <a:br/>
            <a:br/>
            <a:r>
              <a:rPr sz="1700"/>
              <a:t>Used Vader Sentiment Intensity Analyzer to get the sentiment of tweets.</a:t>
            </a:r>
            <a:br>
              <a:rPr sz="1700"/>
            </a:br>
            <a:br>
              <a:rPr sz="1700"/>
            </a:br>
            <a:r>
              <a:rPr sz="1700"/>
              <a:t>Classify the sentiment as positive/non-positive based on compound score &gt;0.1</a:t>
            </a:r>
            <a:br>
              <a:rPr sz="1700"/>
            </a:br>
            <a:endParaRPr sz="1700"/>
          </a:p>
        </p:txBody>
      </p:sp>
      <p:pic>
        <p:nvPicPr>
          <p:cNvPr id="253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317" y="103247"/>
            <a:ext cx="4552951" cy="2447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95B213-5D94-4D10-BE58-209E81707C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6263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15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Freeform: Shape 17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Freeform: Shape 19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801071" y="432025"/>
            <a:ext cx="3529955" cy="298094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Step 4</a:t>
            </a:r>
            <a:br/>
            <a:br/>
            <a:r>
              <a:t>Used classified data for training the RNN LSTM model to classify future tweets. </a:t>
            </a:r>
            <a:br/>
            <a:endParaRPr/>
          </a:p>
        </p:txBody>
      </p:sp>
      <p:sp>
        <p:nvSpPr>
          <p:cNvPr id="259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313432" y="263842"/>
            <a:ext cx="5135294" cy="3165158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lIns="45719" tIns="45719" rIns="45719" bIns="45719" anchor="ctr"/>
          <a:lstStyle/>
          <a:p>
            <a:pPr marL="0" indent="0">
              <a:buSzTx/>
              <a:buNone/>
              <a:defRPr sz="2400">
                <a:latin typeface="+mn-lt"/>
                <a:ea typeface="+mn-ea"/>
                <a:cs typeface="+mn-cs"/>
                <a:sym typeface="Arial"/>
              </a:defRPr>
            </a:pPr>
            <a:r>
              <a:rPr b="1" dirty="0">
                <a:solidFill>
                  <a:schemeClr val="accent1"/>
                </a:solidFill>
              </a:rPr>
              <a:t>Challenges:</a:t>
            </a:r>
          </a:p>
          <a:p>
            <a:pPr indent="-228600">
              <a:buSzPts val="2000"/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Model did not work well. It should have been able to classify the data better than the Vader sentiment analysis, but this was not the case. </a:t>
            </a:r>
          </a:p>
          <a:p>
            <a:pPr indent="-228600">
              <a:buSzPts val="2000"/>
              <a:defRPr sz="2000"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/>
              <a:t>The model was not identifying true positives correctly on the test data.</a:t>
            </a:r>
          </a:p>
          <a:p>
            <a:pPr indent="-228600">
              <a:buSzPts val="2000"/>
              <a:defRPr sz="2000"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/>
              <a:t>Therefore, it was not used. </a:t>
            </a:r>
          </a:p>
        </p:txBody>
      </p:sp>
      <p:pic>
        <p:nvPicPr>
          <p:cNvPr id="26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64" y="3429000"/>
            <a:ext cx="5915026" cy="2371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5BDB8B-49DC-B9A3-DEA0-7EDD0A82B8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33771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0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15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Freeform: Shape 17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Freeform: Shape 19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801071" y="432025"/>
            <a:ext cx="3529955" cy="2980946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Step 4</a:t>
            </a:r>
            <a:br/>
            <a:br/>
            <a:r>
              <a:t>Used classified data for training the RNN LSTM model to classify future tweets. </a:t>
            </a:r>
            <a:br/>
            <a:endParaRPr/>
          </a:p>
        </p:txBody>
      </p:sp>
      <p:sp>
        <p:nvSpPr>
          <p:cNvPr id="259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313432" y="263842"/>
            <a:ext cx="5135294" cy="3165158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lIns="45719" tIns="45719" rIns="45719" bIns="45719" anchor="ctr"/>
          <a:lstStyle/>
          <a:p>
            <a:pPr marL="0" indent="0">
              <a:buSzTx/>
              <a:buNone/>
              <a:defRPr sz="2400">
                <a:latin typeface="+mn-lt"/>
                <a:ea typeface="+mn-ea"/>
                <a:cs typeface="+mn-cs"/>
                <a:sym typeface="Arial"/>
              </a:defRPr>
            </a:pPr>
            <a:r>
              <a:rPr b="1" dirty="0">
                <a:solidFill>
                  <a:schemeClr val="accent1"/>
                </a:solidFill>
              </a:rPr>
              <a:t>Challenges:</a:t>
            </a:r>
          </a:p>
          <a:p>
            <a:pPr indent="-228600">
              <a:buSzPts val="2000"/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Model did not work well. It should have been able to classify the data better than the Vader sentiment analysis, but this was not the case. </a:t>
            </a:r>
          </a:p>
          <a:p>
            <a:pPr indent="-228600">
              <a:buSzPts val="2000"/>
              <a:defRPr sz="2000"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/>
              <a:t>The model was not identifying true positives correctly on the test data.</a:t>
            </a:r>
          </a:p>
          <a:p>
            <a:pPr indent="-228600">
              <a:buSzPts val="2000"/>
              <a:defRPr sz="2000"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/>
              <a:t>Therefore, it was not used. </a:t>
            </a:r>
          </a:p>
        </p:txBody>
      </p:sp>
      <p:pic>
        <p:nvPicPr>
          <p:cNvPr id="26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64" y="3429000"/>
            <a:ext cx="5915026" cy="2371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333" y="3545585"/>
            <a:ext cx="6125192" cy="3225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5BDB8B-49DC-B9A3-DEA0-7EDD0A82B8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78591"/>
      </p:ext>
    </p:extLst>
  </p:cSld>
  <p:clrMapOvr>
    <a:masterClrMapping/>
  </p:clrMapOvr>
  <p:transition spd="med" advTm="33771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0" grpId="0" animBg="1" advAuto="0"/>
      <p:bldP spid="26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2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solidFill>
            <a:srgbClr val="4141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264" name="Title 1"/>
          <p:cNvSpPr txBox="1">
            <a:spLocks noGrp="1"/>
          </p:cNvSpPr>
          <p:nvPr>
            <p:ph type="title"/>
          </p:nvPr>
        </p:nvSpPr>
        <p:spPr>
          <a:xfrm>
            <a:off x="3176074" y="98851"/>
            <a:ext cx="5142303" cy="161281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Expectations vs Reality</a:t>
            </a:r>
            <a:br/>
            <a:r>
              <a:t> </a:t>
            </a:r>
          </a:p>
        </p:txBody>
      </p:sp>
      <p:sp>
        <p:nvSpPr>
          <p:cNvPr id="265" name="Straight Connector 24"/>
          <p:cNvSpPr/>
          <p:nvPr/>
        </p:nvSpPr>
        <p:spPr>
          <a:xfrm flipH="1">
            <a:off x="4763565" y="1417319"/>
            <a:ext cx="1" cy="4023361"/>
          </a:xfrm>
          <a:prstGeom prst="line">
            <a:avLst/>
          </a:prstGeom>
          <a:ln w="158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6" name="Picture Placeholder 4" descr="Picture Placeholder 4"/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l="2274" r="2274"/>
          <a:stretch>
            <a:fillRect/>
          </a:stretch>
        </p:blipFill>
        <p:spPr>
          <a:xfrm>
            <a:off x="2959818" y="1417319"/>
            <a:ext cx="5824536" cy="459179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CCE228-FFA2-D02C-3090-84A09B9DAA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015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4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16"/>
          <p:cNvSpPr/>
          <p:nvPr/>
        </p:nvSpPr>
        <p:spPr>
          <a:xfrm>
            <a:off x="466344" y="448054"/>
            <a:ext cx="3414370" cy="3801259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750930" y="572469"/>
            <a:ext cx="2845193" cy="1270288"/>
          </a:xfrm>
          <a:prstGeom prst="rect">
            <a:avLst/>
          </a:prstGeom>
        </p:spPr>
        <p:txBody>
          <a:bodyPr/>
          <a:lstStyle>
            <a:lvl1pPr algn="ctr">
              <a:defRPr sz="3800">
                <a:solidFill>
                  <a:srgbClr val="FFFFFF"/>
                </a:solidFill>
              </a:defRPr>
            </a:lvl1pPr>
          </a:lstStyle>
          <a:p>
            <a:r>
              <a:t>Reality </a:t>
            </a:r>
          </a:p>
        </p:txBody>
      </p:sp>
      <p:sp>
        <p:nvSpPr>
          <p:cNvPr id="270" name="Rectangle 18"/>
          <p:cNvSpPr/>
          <p:nvPr/>
        </p:nvSpPr>
        <p:spPr>
          <a:xfrm>
            <a:off x="466342" y="4419227"/>
            <a:ext cx="3414371" cy="1979853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Rectangle 20"/>
          <p:cNvSpPr/>
          <p:nvPr/>
        </p:nvSpPr>
        <p:spPr>
          <a:xfrm>
            <a:off x="4044603" y="448054"/>
            <a:ext cx="7688476" cy="5952747"/>
          </a:xfrm>
          <a:prstGeom prst="rect">
            <a:avLst/>
          </a:prstGeom>
          <a:solidFill>
            <a:srgbClr val="80808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4379708" y="686862"/>
            <a:ext cx="3740041" cy="5475129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1800"/>
            </a:pPr>
            <a:r>
              <a:rPr dirty="0"/>
              <a:t>This project generated real time sentiment analysis of twitter NFT tweets to determine any correlation with the closing price of the NFT collection, Bored Ape Yacht club (BAYC) over a one-week period.</a:t>
            </a:r>
          </a:p>
          <a:p>
            <a:pPr marL="0" indent="114300">
              <a:buSzTx/>
              <a:buNone/>
              <a:defRPr sz="1800"/>
            </a:pPr>
            <a:endParaRPr dirty="0"/>
          </a:p>
          <a:p>
            <a:pPr marL="0" indent="0">
              <a:buSzTx/>
              <a:buNone/>
              <a:defRPr sz="1800"/>
            </a:pPr>
            <a:r>
              <a:rPr dirty="0"/>
              <a:t>Hypothesizing that there would be a positive correlation. As positive sentiments  increased prices would also increase. </a:t>
            </a:r>
          </a:p>
          <a:p>
            <a:pPr marL="0" indent="0">
              <a:buSzTx/>
              <a:buNone/>
              <a:defRPr sz="1800"/>
            </a:pPr>
            <a:endParaRPr dirty="0"/>
          </a:p>
          <a:p>
            <a:pPr marL="0" indent="0">
              <a:buSzTx/>
              <a:buNone/>
              <a:defRPr sz="1800"/>
            </a:pPr>
            <a:r>
              <a:rPr dirty="0"/>
              <a:t>The price for the BAYC collection for 1 week was fetched from </a:t>
            </a:r>
            <a:r>
              <a:rPr dirty="0" err="1"/>
              <a:t>OpenSea</a:t>
            </a:r>
            <a:r>
              <a:rPr dirty="0"/>
              <a:t> using API provided by </a:t>
            </a:r>
            <a:r>
              <a:rPr dirty="0" err="1"/>
              <a:t>OpenSea</a:t>
            </a:r>
            <a:endParaRPr dirty="0"/>
          </a:p>
        </p:txBody>
      </p:sp>
      <p:pic>
        <p:nvPicPr>
          <p:cNvPr id="2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84" y="1842755"/>
            <a:ext cx="1665285" cy="222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627" y="1174185"/>
            <a:ext cx="3488912" cy="423496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6"/>
          <p:cNvSpPr txBox="1"/>
          <p:nvPr/>
        </p:nvSpPr>
        <p:spPr>
          <a:xfrm>
            <a:off x="8257565" y="5601810"/>
            <a:ext cx="3305376" cy="6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Insufficient data to determine correlation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build="p" animBg="1" advAuto="0"/>
      <p:bldP spid="274" grpId="2" animBg="1" advAuto="0"/>
      <p:bldP spid="275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"/>
          <p:cNvSpPr/>
          <p:nvPr/>
        </p:nvSpPr>
        <p:spPr>
          <a:xfrm>
            <a:off x="4225063" y="4971775"/>
            <a:ext cx="701219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8" name="Rectangle 20"/>
          <p:cNvSpPr/>
          <p:nvPr/>
        </p:nvSpPr>
        <p:spPr>
          <a:xfrm>
            <a:off x="466344" y="448054"/>
            <a:ext cx="3414370" cy="3801259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Title 1"/>
          <p:cNvSpPr txBox="1">
            <a:spLocks noGrp="1"/>
          </p:cNvSpPr>
          <p:nvPr>
            <p:ph type="title"/>
          </p:nvPr>
        </p:nvSpPr>
        <p:spPr>
          <a:xfrm>
            <a:off x="777239" y="731519"/>
            <a:ext cx="2845193" cy="1576676"/>
          </a:xfrm>
          <a:prstGeom prst="rect">
            <a:avLst/>
          </a:prstGeom>
        </p:spPr>
        <p:txBody>
          <a:bodyPr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Findings, Conclusions and Recommendations</a:t>
            </a:r>
          </a:p>
        </p:txBody>
      </p:sp>
      <p:sp>
        <p:nvSpPr>
          <p:cNvPr id="280" name="Rectangle 22"/>
          <p:cNvSpPr/>
          <p:nvPr/>
        </p:nvSpPr>
        <p:spPr>
          <a:xfrm>
            <a:off x="466342" y="4419227"/>
            <a:ext cx="3414371" cy="1979853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Rectangle 24"/>
          <p:cNvSpPr/>
          <p:nvPr/>
        </p:nvSpPr>
        <p:spPr>
          <a:xfrm>
            <a:off x="4044603" y="448054"/>
            <a:ext cx="7688476" cy="5952747"/>
          </a:xfrm>
          <a:prstGeom prst="rect">
            <a:avLst/>
          </a:prstGeom>
          <a:solidFill>
            <a:srgbClr val="80808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4379708" y="686862"/>
            <a:ext cx="7037593" cy="4015743"/>
          </a:xfrm>
          <a:prstGeom prst="rect">
            <a:avLst/>
          </a:prstGeom>
        </p:spPr>
        <p:txBody>
          <a:bodyPr anchor="ctr"/>
          <a:lstStyle/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tabLst>
                <a:tab pos="444500" algn="l"/>
              </a:tabLst>
              <a:defRPr sz="1386" b="1"/>
            </a:pPr>
            <a:r>
              <a:rPr dirty="0"/>
              <a:t>Findings: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r>
              <a:rPr dirty="0"/>
              <a:t>Sentiment Analysis in twitter is not easy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dirty="0"/>
              <a:t> 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r>
              <a:rPr dirty="0"/>
              <a:t>We were not able to identify the sentiment of the market accurately as our data was limited. 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r>
              <a:rPr dirty="0"/>
              <a:t>Data cleanup process can be time consuming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r>
              <a:rPr dirty="0"/>
              <a:t>It is important to run various tests with the data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r>
              <a:rPr dirty="0"/>
              <a:t>There are many approaches that can be followed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r>
              <a:rPr dirty="0"/>
              <a:t>The RNN LSTM model to classify tweets was not the best approach for us</a:t>
            </a:r>
          </a:p>
          <a:p>
            <a:pPr marL="138964" indent="-138964" defTabSz="905255">
              <a:lnSpc>
                <a:spcPct val="72000"/>
              </a:lnSpc>
              <a:spcBef>
                <a:spcPts val="0"/>
              </a:spcBef>
              <a:buClrTx/>
              <a:buSzPct val="100000"/>
              <a:buFontTx/>
              <a:tabLst>
                <a:tab pos="444500" algn="l"/>
              </a:tabLst>
              <a:defRPr sz="1386"/>
            </a:pPr>
            <a:endParaRPr dirty="0"/>
          </a:p>
          <a:p>
            <a:pPr marL="0" indent="0" defTabSz="905255">
              <a:lnSpc>
                <a:spcPct val="72000"/>
              </a:lnSpc>
              <a:spcBef>
                <a:spcPts val="0"/>
              </a:spcBef>
              <a:buClrTx/>
              <a:buSzTx/>
              <a:buFontTx/>
              <a:buNone/>
              <a:tabLst>
                <a:tab pos="444500" algn="l"/>
              </a:tabLst>
              <a:defRPr sz="1386" b="1"/>
            </a:pPr>
            <a:r>
              <a:rPr dirty="0"/>
              <a:t>Recommendations: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defRPr sz="1386"/>
            </a:pPr>
            <a:r>
              <a:rPr dirty="0"/>
              <a:t>Explore different methods to measure sentiment from tweets: e.g., </a:t>
            </a:r>
            <a:r>
              <a:rPr dirty="0" err="1"/>
              <a:t>Ngrams</a:t>
            </a:r>
            <a:endParaRPr dirty="0"/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defRPr sz="1386"/>
            </a:pPr>
            <a:r>
              <a:rPr dirty="0"/>
              <a:t>Conduct a manual cleanup of tweets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defRPr sz="1386"/>
            </a:pPr>
            <a:r>
              <a:rPr dirty="0"/>
              <a:t>Use Machine learning to predict future prices of NFT in combination with sentiment analysis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defRPr sz="1386"/>
            </a:pPr>
            <a:r>
              <a:rPr dirty="0"/>
              <a:t>Expand data sources and time horizon </a:t>
            </a:r>
          </a:p>
          <a:p>
            <a:pPr marL="138964" indent="-138964" defTabSz="905255">
              <a:lnSpc>
                <a:spcPct val="72000"/>
              </a:lnSpc>
              <a:spcBef>
                <a:spcPts val="900"/>
              </a:spcBef>
              <a:buClrTx/>
              <a:buSzPct val="100000"/>
              <a:buFontTx/>
              <a:defRPr sz="1386"/>
            </a:pPr>
            <a:r>
              <a:rPr dirty="0"/>
              <a:t>Expand MVP to include other top NFT collections</a:t>
            </a:r>
          </a:p>
        </p:txBody>
      </p:sp>
      <p:pic>
        <p:nvPicPr>
          <p:cNvPr id="28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88" y="2438773"/>
            <a:ext cx="2702494" cy="323196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Final thoughts: At this point, the model is showing that it is not working for the data we currently have; However, we cannot say that the model doesn’t work. The team needs to conduct additional exploration of data sources, and more tests to see if we c"/>
          <p:cNvSpPr txBox="1"/>
          <p:nvPr/>
        </p:nvSpPr>
        <p:spPr>
          <a:xfrm>
            <a:off x="4333880" y="5123475"/>
            <a:ext cx="6794558" cy="96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buClr>
                <a:srgbClr val="000000"/>
              </a:buClr>
              <a:buFont typeface="Arial"/>
              <a:tabLst>
                <a:tab pos="4572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Final thoughts: At this point, the model is showing that it is not working for the data we currently have; However, we cannot say that the model doesn’t work. The team needs to conduct additional exploration of data sources, and more tests to see if we could get a different result.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1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1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animBg="1" advAuto="0"/>
      <p:bldP spid="2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29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Google Shape;230;p12"/>
          <p:cNvSpPr/>
          <p:nvPr/>
        </p:nvSpPr>
        <p:spPr>
          <a:xfrm>
            <a:off x="1207657" y="4474740"/>
            <a:ext cx="9875521" cy="1"/>
          </a:xfrm>
          <a:prstGeom prst="line">
            <a:avLst/>
          </a:prstGeom>
          <a:ln w="12700">
            <a:solidFill>
              <a:srgbClr val="3F3F3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Google Shape;231;p12"/>
          <p:cNvSpPr/>
          <p:nvPr/>
        </p:nvSpPr>
        <p:spPr>
          <a:xfrm>
            <a:off x="-1" y="-1"/>
            <a:ext cx="12192003" cy="633431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pPr>
            <a:endParaRPr/>
          </a:p>
        </p:txBody>
      </p:sp>
      <p:sp>
        <p:nvSpPr>
          <p:cNvPr id="289" name="Google Shape;232;p12"/>
          <p:cNvSpPr txBox="1">
            <a:spLocks noGrp="1"/>
          </p:cNvSpPr>
          <p:nvPr>
            <p:ph type="title"/>
          </p:nvPr>
        </p:nvSpPr>
        <p:spPr>
          <a:xfrm>
            <a:off x="415033" y="266458"/>
            <a:ext cx="4813074" cy="1282258"/>
          </a:xfrm>
          <a:prstGeom prst="rect">
            <a:avLst/>
          </a:prstGeom>
        </p:spPr>
        <p:txBody>
          <a:bodyPr anchor="b"/>
          <a:lstStyle>
            <a:lvl1pPr>
              <a:defRPr sz="6800">
                <a:solidFill>
                  <a:srgbClr val="FFFFFF"/>
                </a:solidFill>
              </a:defRPr>
            </a:lvl1pPr>
          </a:lstStyle>
          <a:p>
            <a:r>
              <a:t>Questions: </a:t>
            </a:r>
          </a:p>
        </p:txBody>
      </p:sp>
      <p:sp>
        <p:nvSpPr>
          <p:cNvPr id="290" name="Google Shape;233;p12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9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7" y="1842186"/>
            <a:ext cx="6504497" cy="3783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56;p6"/>
          <p:cNvSpPr/>
          <p:nvPr/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2" name="Google Shape;157;p6"/>
          <p:cNvSpPr txBox="1">
            <a:spLocks noGrp="1"/>
          </p:cNvSpPr>
          <p:nvPr>
            <p:ph type="title"/>
          </p:nvPr>
        </p:nvSpPr>
        <p:spPr>
          <a:xfrm>
            <a:off x="0" y="2970699"/>
            <a:ext cx="4059050" cy="3766003"/>
          </a:xfrm>
          <a:prstGeom prst="rect">
            <a:avLst/>
          </a:prstGeom>
        </p:spPr>
        <p:txBody>
          <a:bodyPr anchor="t"/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Meet our typical user, John: </a:t>
            </a:r>
            <a:br/>
            <a:br/>
            <a:r>
              <a:rPr b="0"/>
              <a:t>A young professional who has </a:t>
            </a:r>
            <a:r>
              <a:t>$10 000 CAD </a:t>
            </a:r>
            <a:r>
              <a:rPr b="0"/>
              <a:t>to invest in the new emerging volatile market of NFTs. However, John knows very little about NFTs and even less about where to begin. </a:t>
            </a:r>
          </a:p>
        </p:txBody>
      </p:sp>
      <p:sp>
        <p:nvSpPr>
          <p:cNvPr id="193" name="Google Shape;158;p6"/>
          <p:cNvSpPr txBox="1">
            <a:spLocks noGrp="1"/>
          </p:cNvSpPr>
          <p:nvPr>
            <p:ph type="body" sz="quarter" idx="1"/>
          </p:nvPr>
        </p:nvSpPr>
        <p:spPr>
          <a:xfrm>
            <a:off x="4271312" y="1633318"/>
            <a:ext cx="3531504" cy="4363845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/>
          </a:gradFill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400" b="1"/>
            </a:pPr>
            <a:r>
              <a:t>There is a need for: </a:t>
            </a:r>
          </a:p>
          <a:p>
            <a:pPr marL="0" indent="0">
              <a:buSzTx/>
              <a:buNone/>
              <a:defRPr sz="2400"/>
            </a:pPr>
            <a:r>
              <a:t>An interactive platform designed for the novice investor, trader or collector to understand the NFT market.</a:t>
            </a:r>
          </a:p>
          <a:p>
            <a:pPr marL="0" indent="0">
              <a:buSzTx/>
              <a:buNone/>
              <a:defRPr sz="2400"/>
            </a:pPr>
            <a:r>
              <a:t>Providing information on trends, sales, recommendations on when, how and if to purchase or sell new and established collections.</a:t>
            </a:r>
          </a:p>
        </p:txBody>
      </p:sp>
      <p:sp>
        <p:nvSpPr>
          <p:cNvPr id="194" name="Google Shape;159;p6"/>
          <p:cNvSpPr/>
          <p:nvPr/>
        </p:nvSpPr>
        <p:spPr>
          <a:xfrm>
            <a:off x="8129871" y="1412488"/>
            <a:ext cx="1" cy="3657601"/>
          </a:xfrm>
          <a:prstGeom prst="line">
            <a:avLst/>
          </a:prstGeom>
          <a:ln w="12700">
            <a:solidFill>
              <a:srgbClr val="7F7F7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Google Shape;160;p6"/>
          <p:cNvSpPr txBox="1">
            <a:spLocks noGrp="1"/>
          </p:cNvSpPr>
          <p:nvPr>
            <p:ph type="body" idx="21"/>
          </p:nvPr>
        </p:nvSpPr>
        <p:spPr>
          <a:xfrm>
            <a:off x="8015105" y="1099193"/>
            <a:ext cx="3749100" cy="5268302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/>
          </a:gradFill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88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 sz="2300" b="1">
                <a:solidFill>
                  <a:schemeClr val="accent2"/>
                </a:solidFill>
              </a:defRPr>
            </a:pPr>
            <a:r>
              <a:t>The NFT Price Tracker will:</a:t>
            </a:r>
            <a:r>
              <a:rPr sz="2000"/>
              <a:t> </a:t>
            </a:r>
          </a:p>
          <a:p>
            <a:pPr marL="196850" indent="-107950">
              <a:lnSpc>
                <a:spcPct val="72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 sz="1400">
                <a:solidFill>
                  <a:srgbClr val="000000"/>
                </a:solidFill>
              </a:defRPr>
            </a:pPr>
            <a:endParaRPr sz="2000"/>
          </a:p>
          <a:p>
            <a:pPr marL="285749" indent="-296981">
              <a:lnSpc>
                <a:spcPct val="72000"/>
              </a:lnSpc>
              <a:spcBef>
                <a:spcPts val="0"/>
              </a:spcBef>
              <a:buClr>
                <a:srgbClr val="000000"/>
              </a:buClr>
              <a:buSzPct val="100000"/>
              <a:defRPr sz="1900" b="1">
                <a:solidFill>
                  <a:srgbClr val="000000"/>
                </a:solidFill>
              </a:defRPr>
            </a:pPr>
            <a:r>
              <a:t>Track and predict future NFT prices for 30 days </a:t>
            </a:r>
            <a:r>
              <a:rPr b="0"/>
              <a:t>based on average prices for 5 popular NFT collections over 6-months.  </a:t>
            </a:r>
            <a:endParaRPr sz="3300"/>
          </a:p>
          <a:p>
            <a:pPr marL="0" indent="0">
              <a:lnSpc>
                <a:spcPct val="72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 sz="2300">
                <a:solidFill>
                  <a:srgbClr val="000000"/>
                </a:solidFill>
              </a:defRPr>
            </a:pPr>
            <a:endParaRPr sz="3300"/>
          </a:p>
          <a:p>
            <a:pPr marL="285749" indent="-296981">
              <a:lnSpc>
                <a:spcPct val="72000"/>
              </a:lnSpc>
              <a:spcBef>
                <a:spcPts val="0"/>
              </a:spcBef>
              <a:buClr>
                <a:srgbClr val="000000"/>
              </a:buClr>
              <a:buSzPct val="100000"/>
              <a:defRPr sz="1900" b="1">
                <a:solidFill>
                  <a:srgbClr val="000000"/>
                </a:solidFill>
              </a:defRPr>
            </a:pPr>
            <a:r>
              <a:t>Calculate the amount of ETH needed </a:t>
            </a:r>
            <a:r>
              <a:rPr b="0"/>
              <a:t>to purchase a particular NFT collection. </a:t>
            </a:r>
            <a:endParaRPr sz="3300"/>
          </a:p>
          <a:p>
            <a:pPr marL="0" indent="0">
              <a:lnSpc>
                <a:spcPct val="72000"/>
              </a:lnSpc>
              <a:spcBef>
                <a:spcPts val="0"/>
              </a:spcBef>
              <a:buClr>
                <a:srgbClr val="000000"/>
              </a:buClr>
              <a:buSzTx/>
              <a:buNone/>
              <a:defRPr sz="2300">
                <a:solidFill>
                  <a:srgbClr val="000000"/>
                </a:solidFill>
              </a:defRPr>
            </a:pPr>
            <a:endParaRPr sz="3300"/>
          </a:p>
          <a:p>
            <a:pPr marL="285749" indent="-296981">
              <a:lnSpc>
                <a:spcPct val="72000"/>
              </a:lnSpc>
              <a:spcBef>
                <a:spcPts val="0"/>
              </a:spcBef>
              <a:buClr>
                <a:srgbClr val="000000"/>
              </a:buClr>
              <a:buSzPct val="100000"/>
              <a:defRPr sz="1900" b="1">
                <a:solidFill>
                  <a:srgbClr val="000000"/>
                </a:solidFill>
              </a:defRPr>
            </a:pPr>
            <a:r>
              <a:t>Compare and forecast NFT  valuations. </a:t>
            </a:r>
            <a:endParaRPr sz="3300"/>
          </a:p>
          <a:p>
            <a:pPr marL="285749" indent="-296981">
              <a:lnSpc>
                <a:spcPct val="72000"/>
              </a:lnSpc>
              <a:buClr>
                <a:srgbClr val="000000"/>
              </a:buClr>
              <a:buSzPct val="100000"/>
              <a:defRPr sz="1900" b="1">
                <a:solidFill>
                  <a:srgbClr val="000000"/>
                </a:solidFill>
              </a:defRPr>
            </a:pPr>
            <a:r>
              <a:t>Show the total number of sales for each collection.</a:t>
            </a:r>
            <a:endParaRPr sz="3300"/>
          </a:p>
          <a:p>
            <a:pPr marL="285749" indent="-296981">
              <a:lnSpc>
                <a:spcPct val="72000"/>
              </a:lnSpc>
              <a:buClr>
                <a:srgbClr val="000000"/>
              </a:buClr>
              <a:buSzPct val="100000"/>
              <a:defRPr sz="1900" b="1">
                <a:solidFill>
                  <a:srgbClr val="000000"/>
                </a:solidFill>
              </a:defRPr>
            </a:pPr>
            <a:r>
              <a:t>Identify  top NFT projects based on popularity and activity</a:t>
            </a:r>
            <a:r>
              <a:rPr b="0"/>
              <a:t>, to help investors and traders decide which collections to purchase based on their risk tolerance.</a:t>
            </a:r>
          </a:p>
        </p:txBody>
      </p:sp>
      <p:pic>
        <p:nvPicPr>
          <p:cNvPr id="196" name="Google Shape;161;p6" descr="Google Shape;161;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59050" cy="260680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oogle Shape;162;p6"/>
          <p:cNvSpPr txBox="1"/>
          <p:nvPr/>
        </p:nvSpPr>
        <p:spPr>
          <a:xfrm>
            <a:off x="4426575" y="177276"/>
            <a:ext cx="7176950" cy="118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54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NFT Price Tracker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DBD056-6397-D35D-6343-205DBA572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89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45"/>
          <p:cNvSpPr/>
          <p:nvPr/>
        </p:nvSpPr>
        <p:spPr>
          <a:xfrm>
            <a:off x="466344" y="448054"/>
            <a:ext cx="3414370" cy="3801259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xfrm>
            <a:off x="774699" y="458921"/>
            <a:ext cx="2845193" cy="1529724"/>
          </a:xfrm>
          <a:prstGeom prst="rect">
            <a:avLst/>
          </a:prstGeom>
        </p:spPr>
        <p:txBody>
          <a:bodyPr/>
          <a:lstStyle>
            <a:lvl1pPr algn="ctr">
              <a:defRPr sz="3800">
                <a:solidFill>
                  <a:srgbClr val="FFFFFF"/>
                </a:solidFill>
              </a:defRPr>
            </a:lvl1pPr>
          </a:lstStyle>
          <a:p>
            <a:r>
              <a:t>Expectations</a:t>
            </a:r>
          </a:p>
        </p:txBody>
      </p:sp>
      <p:sp>
        <p:nvSpPr>
          <p:cNvPr id="201" name="Rectangle 47"/>
          <p:cNvSpPr/>
          <p:nvPr/>
        </p:nvSpPr>
        <p:spPr>
          <a:xfrm>
            <a:off x="466342" y="4419227"/>
            <a:ext cx="3414371" cy="1979853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Rectangle 49"/>
          <p:cNvSpPr/>
          <p:nvPr/>
        </p:nvSpPr>
        <p:spPr>
          <a:xfrm>
            <a:off x="4044603" y="448054"/>
            <a:ext cx="7688476" cy="5952747"/>
          </a:xfrm>
          <a:prstGeom prst="rect">
            <a:avLst/>
          </a:prstGeom>
          <a:solidFill>
            <a:srgbClr val="80808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Text Placeholder 2"/>
          <p:cNvSpPr txBox="1">
            <a:spLocks noGrp="1"/>
          </p:cNvSpPr>
          <p:nvPr>
            <p:ph type="body" idx="1"/>
          </p:nvPr>
        </p:nvSpPr>
        <p:spPr>
          <a:xfrm>
            <a:off x="4379708" y="686862"/>
            <a:ext cx="7037593" cy="5475129"/>
          </a:xfrm>
          <a:prstGeom prst="rect">
            <a:avLst/>
          </a:prstGeom>
        </p:spPr>
        <p:txBody>
          <a:bodyPr anchor="ctr"/>
          <a:lstStyle/>
          <a:p>
            <a:pPr marL="0" indent="0" defTabSz="905255">
              <a:spcBef>
                <a:spcPts val="900"/>
              </a:spcBef>
              <a:buSzTx/>
              <a:buNone/>
              <a:defRPr sz="2574"/>
            </a:pPr>
            <a:r>
              <a:rPr dirty="0"/>
              <a:t>As a continuation to the NFT price tracker, the goal of this project was to use real time sentiment analysis of twitter NFT tweets to predict the future prices of the 5 NFT collections that were explored in project 1. 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2574"/>
            </a:pPr>
            <a:endParaRPr lang="en-US" dirty="0"/>
          </a:p>
          <a:p>
            <a:pPr marL="0" indent="0" defTabSz="905255">
              <a:spcBef>
                <a:spcPts val="900"/>
              </a:spcBef>
              <a:buSzTx/>
              <a:buNone/>
              <a:defRPr sz="2574"/>
            </a:pPr>
            <a:r>
              <a:rPr dirty="0"/>
              <a:t>Hypothesizing that positive sentiments would increase prices and negative sentiments would decrease prices. 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2574"/>
            </a:pPr>
            <a:endParaRPr lang="en-US" dirty="0"/>
          </a:p>
          <a:p>
            <a:pPr marL="0" indent="0" defTabSz="905255">
              <a:spcBef>
                <a:spcPts val="900"/>
              </a:spcBef>
              <a:buSzTx/>
              <a:buNone/>
              <a:defRPr sz="2574"/>
            </a:pPr>
            <a:r>
              <a:rPr dirty="0"/>
              <a:t>Natural language processing was applied to understand the sentiment of tweets.  </a:t>
            </a:r>
          </a:p>
        </p:txBody>
      </p:sp>
      <p:pic>
        <p:nvPicPr>
          <p:cNvPr id="204" name="Picture 24" descr="Picture 24"/>
          <p:cNvPicPr>
            <a:picLocks noChangeAspect="1"/>
          </p:cNvPicPr>
          <p:nvPr/>
        </p:nvPicPr>
        <p:blipFill>
          <a:blip r:embed="rId5"/>
          <a:srcRect l="5820" r="648"/>
          <a:stretch>
            <a:fillRect/>
          </a:stretch>
        </p:blipFill>
        <p:spPr>
          <a:xfrm>
            <a:off x="1311646" y="1784943"/>
            <a:ext cx="1593461" cy="220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2F9690-1A59-CFF5-F1F9-C081EA28AA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172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12195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3" grpId="1" build="p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What the Tweet!</a:t>
            </a:r>
          </a:p>
        </p:txBody>
      </p:sp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866" y="540861"/>
            <a:ext cx="5659500" cy="121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3085493"/>
            <a:ext cx="4264143" cy="105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822" y="1757652"/>
            <a:ext cx="4677585" cy="99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10" descr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87" y="4607064"/>
            <a:ext cx="3948804" cy="1846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2706" y="4739406"/>
            <a:ext cx="5350922" cy="923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F291402-6D53-AAEA-6C49-F8E9A08EC4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7022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7" grpId="1" animBg="1" advAuto="0"/>
      <p:bldP spid="208" grpId="3" animBg="1" advAuto="0"/>
      <p:bldP spid="209" grpId="2" animBg="1" advAuto="0"/>
      <p:bldP spid="210" grpId="4" animBg="1" advAuto="0"/>
      <p:bldP spid="211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19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14" name="Freeform: Shape 21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Freeform: Shape 23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Step 1: </a:t>
            </a:r>
            <a:br/>
            <a:br/>
            <a:br/>
            <a:r>
              <a:t>Obtain twitter API Keys and collect the data (tweets) using tweepy.</a:t>
            </a:r>
            <a:br/>
            <a:endParaRPr/>
          </a:p>
        </p:txBody>
      </p:sp>
      <p:grpSp>
        <p:nvGrpSpPr>
          <p:cNvPr id="223" name="Text Placeholder 5"/>
          <p:cNvGrpSpPr/>
          <p:nvPr/>
        </p:nvGrpSpPr>
        <p:grpSpPr>
          <a:xfrm>
            <a:off x="5909569" y="740374"/>
            <a:ext cx="5915488" cy="5176082"/>
            <a:chOff x="0" y="0"/>
            <a:chExt cx="5915486" cy="5176079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413280"/>
              <a:ext cx="5915487" cy="4762800"/>
              <a:chOff x="0" y="0"/>
              <a:chExt cx="5915486" cy="476279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5915487" cy="4762800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44600">
                  <a:lnSpc>
                    <a:spcPct val="90000"/>
                  </a:lnSpc>
                  <a:spcBef>
                    <a:spcPts val="200"/>
                  </a:spcBef>
                </a:pPr>
                <a:endParaRPr/>
              </a:p>
            </p:txBody>
          </p:sp>
          <p:sp>
            <p:nvSpPr>
              <p:cNvPr id="218" name="Obtained essential access only…"/>
              <p:cNvSpPr txBox="1"/>
              <p:nvPr/>
            </p:nvSpPr>
            <p:spPr>
              <a:xfrm>
                <a:off x="259972" y="384047"/>
                <a:ext cx="5395543" cy="4351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99136" tIns="199136" rIns="199136" bIns="199136" numCol="1" anchor="t">
                <a:spAutoFit/>
              </a:bodyPr>
              <a:lstStyle/>
              <a:p>
                <a:pPr marL="285750" lvl="1" indent="-285750" defTabSz="1244600">
                  <a:lnSpc>
                    <a:spcPct val="90000"/>
                  </a:lnSpc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  <a:defRPr sz="2800"/>
                </a:pPr>
                <a:r>
                  <a:rPr dirty="0"/>
                  <a:t>Obtained essential access only</a:t>
                </a:r>
              </a:p>
              <a:p>
                <a:pPr marL="285750" lvl="1" indent="-285750" defTabSz="1244600">
                  <a:lnSpc>
                    <a:spcPct val="90000"/>
                  </a:lnSpc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  <a:defRPr sz="2800"/>
                </a:pPr>
                <a:r>
                  <a:rPr dirty="0"/>
                  <a:t>Initially not enough data collected</a:t>
                </a:r>
              </a:p>
              <a:p>
                <a:pPr marL="285750" lvl="1" indent="-285750" defTabSz="1244600">
                  <a:lnSpc>
                    <a:spcPct val="90000"/>
                  </a:lnSpc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  <a:defRPr sz="2800"/>
                </a:pPr>
                <a:r>
                  <a:rPr dirty="0"/>
                  <a:t>Determining how to pull the data. </a:t>
                </a:r>
              </a:p>
              <a:p>
                <a:pPr marL="571500" lvl="2" indent="-285750" defTabSz="1244600">
                  <a:lnSpc>
                    <a:spcPct val="90000"/>
                  </a:lnSpc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  <a:defRPr sz="2800"/>
                </a:pPr>
                <a:r>
                  <a:rPr dirty="0"/>
                  <a:t>Example: Hashtags, NFT Influencers, Specific NFT accounts</a:t>
                </a:r>
              </a:p>
              <a:p>
                <a:pPr marL="571500" lvl="2" indent="-285750" defTabSz="1244600">
                  <a:lnSpc>
                    <a:spcPct val="90000"/>
                  </a:lnSpc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Arial"/>
                  <a:buChar char="•"/>
                  <a:defRPr sz="2800"/>
                </a:pPr>
                <a:r>
                  <a:rPr dirty="0"/>
                  <a:t>Biased data</a:t>
                </a:r>
              </a:p>
            </p:txBody>
          </p:sp>
        </p:grpSp>
        <p:grpSp>
          <p:nvGrpSpPr>
            <p:cNvPr id="222" name="Group"/>
            <p:cNvGrpSpPr/>
            <p:nvPr/>
          </p:nvGrpSpPr>
          <p:grpSpPr>
            <a:xfrm>
              <a:off x="295774" y="0"/>
              <a:ext cx="4140840" cy="826561"/>
              <a:chOff x="0" y="0"/>
              <a:chExt cx="4140839" cy="826560"/>
            </a:xfrm>
          </p:grpSpPr>
          <p:sp>
            <p:nvSpPr>
              <p:cNvPr id="220" name="Rounded Rectangle"/>
              <p:cNvSpPr/>
              <p:nvPr/>
            </p:nvSpPr>
            <p:spPr>
              <a:xfrm>
                <a:off x="0" y="0"/>
                <a:ext cx="4140840" cy="8265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44600">
                  <a:lnSpc>
                    <a:spcPct val="90000"/>
                  </a:lnSpc>
                  <a:spcBef>
                    <a:spcPts val="5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1" name="Challenges:"/>
              <p:cNvSpPr txBox="1"/>
              <p:nvPr/>
            </p:nvSpPr>
            <p:spPr>
              <a:xfrm>
                <a:off x="196862" y="215896"/>
                <a:ext cx="3747115" cy="3947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Challenges: </a:t>
                </a: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3E3C29-8302-D30F-751E-2543B83351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48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67;p7"/>
          <p:cNvSpPr txBox="1"/>
          <p:nvPr/>
        </p:nvSpPr>
        <p:spPr>
          <a:xfrm>
            <a:off x="4141004" y="3989370"/>
            <a:ext cx="4846488" cy="231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From these 5 collections, BAYC was selected to use for project 2. </a:t>
            </a:r>
          </a:p>
        </p:txBody>
      </p:sp>
      <p:sp>
        <p:nvSpPr>
          <p:cNvPr id="226" name="Google Shape;168;p7"/>
          <p:cNvSpPr/>
          <p:nvPr/>
        </p:nvSpPr>
        <p:spPr>
          <a:xfrm>
            <a:off x="-1" y="2122217"/>
            <a:ext cx="3730753" cy="4735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6" y="0"/>
                </a:moveTo>
                <a:cubicBezTo>
                  <a:pt x="13589" y="0"/>
                  <a:pt x="21600" y="6311"/>
                  <a:pt x="21600" y="14097"/>
                </a:cubicBezTo>
                <a:cubicBezTo>
                  <a:pt x="21600" y="16530"/>
                  <a:pt x="20818" y="18819"/>
                  <a:pt x="19440" y="20816"/>
                </a:cubicBezTo>
                <a:lnTo>
                  <a:pt x="18836" y="21600"/>
                </a:lnTo>
                <a:lnTo>
                  <a:pt x="0" y="21600"/>
                </a:lnTo>
                <a:lnTo>
                  <a:pt x="0" y="307"/>
                </a:lnTo>
                <a:lnTo>
                  <a:pt x="100" y="286"/>
                </a:lnTo>
                <a:cubicBezTo>
                  <a:pt x="1264" y="99"/>
                  <a:pt x="2471" y="0"/>
                  <a:pt x="370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7" name="Google Shape;169;p7"/>
          <p:cNvSpPr/>
          <p:nvPr/>
        </p:nvSpPr>
        <p:spPr>
          <a:xfrm>
            <a:off x="1081982" y="-4332"/>
            <a:ext cx="4242816" cy="2454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" y="0"/>
                </a:moveTo>
                <a:lnTo>
                  <a:pt x="21454" y="0"/>
                </a:lnTo>
                <a:lnTo>
                  <a:pt x="21544" y="1020"/>
                </a:lnTo>
                <a:cubicBezTo>
                  <a:pt x="21581" y="1647"/>
                  <a:pt x="21600" y="2284"/>
                  <a:pt x="21600" y="2929"/>
                </a:cubicBezTo>
                <a:cubicBezTo>
                  <a:pt x="21600" y="13241"/>
                  <a:pt x="16765" y="21600"/>
                  <a:pt x="10800" y="21600"/>
                </a:cubicBezTo>
                <a:cubicBezTo>
                  <a:pt x="4835" y="21600"/>
                  <a:pt x="0" y="13241"/>
                  <a:pt x="0" y="2929"/>
                </a:cubicBezTo>
                <a:cubicBezTo>
                  <a:pt x="0" y="2284"/>
                  <a:pt x="19" y="1647"/>
                  <a:pt x="56" y="102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28" name="Google Shape;170;p7" descr="Google Shape;170;p7"/>
          <p:cNvPicPr>
            <a:picLocks noChangeAspect="1"/>
          </p:cNvPicPr>
          <p:nvPr/>
        </p:nvPicPr>
        <p:blipFill>
          <a:blip r:embed="rId4"/>
          <a:srcRect t="23029" r="1"/>
          <a:stretch>
            <a:fillRect/>
          </a:stretch>
        </p:blipFill>
        <p:spPr>
          <a:xfrm>
            <a:off x="1246573" y="9"/>
            <a:ext cx="3913585" cy="2285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" y="0"/>
                </a:moveTo>
                <a:lnTo>
                  <a:pt x="55" y="1212"/>
                </a:lnTo>
                <a:cubicBezTo>
                  <a:pt x="18" y="1833"/>
                  <a:pt x="0" y="2468"/>
                  <a:pt x="0" y="3106"/>
                </a:cubicBezTo>
                <a:cubicBezTo>
                  <a:pt x="0" y="13321"/>
                  <a:pt x="4836" y="21600"/>
                  <a:pt x="10801" y="21600"/>
                </a:cubicBezTo>
                <a:cubicBezTo>
                  <a:pt x="16766" y="21600"/>
                  <a:pt x="21600" y="13321"/>
                  <a:pt x="21600" y="3106"/>
                </a:cubicBezTo>
                <a:cubicBezTo>
                  <a:pt x="21600" y="2468"/>
                  <a:pt x="21582" y="1833"/>
                  <a:pt x="21545" y="1212"/>
                </a:cubicBezTo>
                <a:lnTo>
                  <a:pt x="21436" y="0"/>
                </a:lnTo>
                <a:lnTo>
                  <a:pt x="16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29" name="Google Shape;171;p7" descr="Google Shape;171;p7"/>
          <p:cNvPicPr>
            <a:picLocks noChangeAspect="1"/>
          </p:cNvPicPr>
          <p:nvPr/>
        </p:nvPicPr>
        <p:blipFill>
          <a:blip r:embed="rId5"/>
          <a:srcRect l="24720" r="38420"/>
          <a:stretch>
            <a:fillRect/>
          </a:stretch>
        </p:blipFill>
        <p:spPr>
          <a:xfrm>
            <a:off x="20" y="2288331"/>
            <a:ext cx="3564732" cy="4569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79" y="0"/>
                </a:moveTo>
                <a:cubicBezTo>
                  <a:pt x="2656" y="0"/>
                  <a:pt x="1461" y="97"/>
                  <a:pt x="308" y="281"/>
                </a:cubicBezTo>
                <a:lnTo>
                  <a:pt x="0" y="343"/>
                </a:lnTo>
                <a:lnTo>
                  <a:pt x="0" y="21600"/>
                </a:lnTo>
                <a:lnTo>
                  <a:pt x="18527" y="21600"/>
                </a:lnTo>
                <a:lnTo>
                  <a:pt x="18572" y="21553"/>
                </a:lnTo>
                <a:cubicBezTo>
                  <a:pt x="20483" y="19347"/>
                  <a:pt x="21600" y="16687"/>
                  <a:pt x="21600" y="13824"/>
                </a:cubicBezTo>
                <a:cubicBezTo>
                  <a:pt x="21600" y="6189"/>
                  <a:pt x="13666" y="0"/>
                  <a:pt x="387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0" name="Google Shape;172;p7"/>
          <p:cNvSpPr/>
          <p:nvPr/>
        </p:nvSpPr>
        <p:spPr>
          <a:xfrm>
            <a:off x="5360966" y="561315"/>
            <a:ext cx="3182113" cy="3182113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31" name="Google Shape;173;p7" descr="Google Shape;173;p7"/>
          <p:cNvPicPr>
            <a:picLocks noChangeAspect="1"/>
          </p:cNvPicPr>
          <p:nvPr/>
        </p:nvPicPr>
        <p:blipFill>
          <a:blip r:embed="rId6"/>
          <a:srcRect t="1679" r="5" b="5616"/>
          <a:stretch>
            <a:fillRect/>
          </a:stretch>
        </p:blipFill>
        <p:spPr>
          <a:xfrm>
            <a:off x="5525558" y="695753"/>
            <a:ext cx="2852739" cy="2852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2" name="Google Shape;174;p7"/>
          <p:cNvSpPr/>
          <p:nvPr/>
        </p:nvSpPr>
        <p:spPr>
          <a:xfrm>
            <a:off x="8752568" y="-4332"/>
            <a:ext cx="3439433" cy="3550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4" y="0"/>
                </a:moveTo>
                <a:lnTo>
                  <a:pt x="21600" y="0"/>
                </a:lnTo>
                <a:lnTo>
                  <a:pt x="21600" y="21069"/>
                </a:lnTo>
                <a:lnTo>
                  <a:pt x="20838" y="21259"/>
                </a:lnTo>
                <a:cubicBezTo>
                  <a:pt x="19709" y="21482"/>
                  <a:pt x="18540" y="21600"/>
                  <a:pt x="17342" y="21600"/>
                </a:cubicBezTo>
                <a:cubicBezTo>
                  <a:pt x="7764" y="21600"/>
                  <a:pt x="0" y="14078"/>
                  <a:pt x="0" y="4798"/>
                </a:cubicBezTo>
                <a:cubicBezTo>
                  <a:pt x="0" y="3493"/>
                  <a:pt x="154" y="2223"/>
                  <a:pt x="444" y="1004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33" name="Google Shape;175;p7" descr="Google Shape;175;p7"/>
          <p:cNvPicPr>
            <a:picLocks noChangeAspect="1"/>
          </p:cNvPicPr>
          <p:nvPr/>
        </p:nvPicPr>
        <p:blipFill>
          <a:blip r:embed="rId7"/>
          <a:srcRect l="10251" r="23242" b="3"/>
          <a:stretch>
            <a:fillRect/>
          </a:stretch>
        </p:blipFill>
        <p:spPr>
          <a:xfrm>
            <a:off x="8918760" y="-4331"/>
            <a:ext cx="3273426" cy="3383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2" y="0"/>
                </a:moveTo>
                <a:lnTo>
                  <a:pt x="770" y="106"/>
                </a:lnTo>
                <a:cubicBezTo>
                  <a:pt x="270" y="1663"/>
                  <a:pt x="0" y="3318"/>
                  <a:pt x="0" y="5034"/>
                </a:cubicBezTo>
                <a:cubicBezTo>
                  <a:pt x="0" y="14184"/>
                  <a:pt x="7666" y="21600"/>
                  <a:pt x="17124" y="21600"/>
                </a:cubicBezTo>
                <a:cubicBezTo>
                  <a:pt x="18307" y="21600"/>
                  <a:pt x="19461" y="21484"/>
                  <a:pt x="20576" y="21263"/>
                </a:cubicBezTo>
                <a:lnTo>
                  <a:pt x="21600" y="21010"/>
                </a:lnTo>
                <a:lnTo>
                  <a:pt x="21600" y="0"/>
                </a:lnTo>
                <a:lnTo>
                  <a:pt x="81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4" name="Google Shape;176;p7"/>
          <p:cNvSpPr/>
          <p:nvPr/>
        </p:nvSpPr>
        <p:spPr>
          <a:xfrm>
            <a:off x="9199330" y="3907418"/>
            <a:ext cx="2992670" cy="2950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12" y="0"/>
                </a:moveTo>
                <a:cubicBezTo>
                  <a:pt x="16857" y="0"/>
                  <a:pt x="18805" y="420"/>
                  <a:pt x="20577" y="1181"/>
                </a:cubicBezTo>
                <a:lnTo>
                  <a:pt x="21600" y="1680"/>
                </a:lnTo>
                <a:lnTo>
                  <a:pt x="21600" y="21600"/>
                </a:lnTo>
                <a:lnTo>
                  <a:pt x="1510" y="21600"/>
                </a:lnTo>
                <a:lnTo>
                  <a:pt x="1164" y="20870"/>
                </a:lnTo>
                <a:cubicBezTo>
                  <a:pt x="414" y="19073"/>
                  <a:pt x="0" y="17097"/>
                  <a:pt x="0" y="15023"/>
                </a:cubicBezTo>
                <a:cubicBezTo>
                  <a:pt x="0" y="6726"/>
                  <a:pt x="6631" y="0"/>
                  <a:pt x="148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35" name="Google Shape;177;p7" descr="Google Shape;177;p7"/>
          <p:cNvPicPr>
            <a:picLocks noChangeAspect="1"/>
          </p:cNvPicPr>
          <p:nvPr/>
        </p:nvPicPr>
        <p:blipFill>
          <a:blip r:embed="rId8"/>
          <a:srcRect l="5982" r="25745" b="3"/>
          <a:stretch>
            <a:fillRect/>
          </a:stretch>
        </p:blipFill>
        <p:spPr>
          <a:xfrm>
            <a:off x="9335816" y="3989370"/>
            <a:ext cx="2828926" cy="2786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18" y="0"/>
                </a:moveTo>
                <a:cubicBezTo>
                  <a:pt x="6456" y="0"/>
                  <a:pt x="0" y="6554"/>
                  <a:pt x="0" y="14638"/>
                </a:cubicBezTo>
                <a:cubicBezTo>
                  <a:pt x="0" y="16659"/>
                  <a:pt x="404" y="18584"/>
                  <a:pt x="1133" y="20336"/>
                </a:cubicBezTo>
                <a:lnTo>
                  <a:pt x="1733" y="21600"/>
                </a:lnTo>
                <a:lnTo>
                  <a:pt x="21600" y="21600"/>
                </a:lnTo>
                <a:lnTo>
                  <a:pt x="21600" y="1957"/>
                </a:lnTo>
                <a:lnTo>
                  <a:pt x="21291" y="1766"/>
                </a:lnTo>
                <a:cubicBezTo>
                  <a:pt x="19248" y="639"/>
                  <a:pt x="16906" y="0"/>
                  <a:pt x="1441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583448-CE21-1D94-9DD9-99041AF90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6403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39"/>
          <p:cNvSpPr/>
          <p:nvPr/>
        </p:nvSpPr>
        <p:spPr>
          <a:xfrm>
            <a:off x="3047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Freeform: Shape 41"/>
          <p:cNvSpPr/>
          <p:nvPr/>
        </p:nvSpPr>
        <p:spPr>
          <a:xfrm flipV="1">
            <a:off x="1" y="-1"/>
            <a:ext cx="753989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Freeform: Shape 43"/>
          <p:cNvSpPr/>
          <p:nvPr/>
        </p:nvSpPr>
        <p:spPr>
          <a:xfrm flipV="1">
            <a:off x="0" y="-1"/>
            <a:ext cx="709298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3422197" cy="1325563"/>
          </a:xfrm>
          <a:prstGeom prst="rect">
            <a:avLst/>
          </a:prstGeom>
        </p:spPr>
        <p:txBody>
          <a:bodyPr lIns="45719" tIns="45719" rIns="45719" bIns="45719">
            <a:normAutofit fontScale="90000"/>
          </a:bodyPr>
          <a:lstStyle/>
          <a:p>
            <a:pPr defTabSz="65836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Step 2 </a:t>
            </a:r>
            <a:br/>
            <a:br/>
            <a:r>
              <a:t>Clean the data (40 000 tweets) using NLTK</a:t>
            </a:r>
            <a:br/>
            <a:endParaRPr/>
          </a:p>
        </p:txBody>
      </p:sp>
      <p:sp>
        <p:nvSpPr>
          <p:cNvPr id="241" name="Text Placeholder 7"/>
          <p:cNvSpPr txBox="1">
            <a:spLocks noGrp="1"/>
          </p:cNvSpPr>
          <p:nvPr>
            <p:ph type="body" sz="quarter" idx="1"/>
          </p:nvPr>
        </p:nvSpPr>
        <p:spPr>
          <a:xfrm>
            <a:off x="838199" y="1825624"/>
            <a:ext cx="4346360" cy="339952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SzTx/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Challenges:</a:t>
            </a:r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Very messy data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Emoji’s, links,Hastags,bots</a:t>
            </a:r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Duplicates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Non-English words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Misspelled words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Time</a:t>
            </a:r>
          </a:p>
        </p:txBody>
      </p:sp>
      <p:sp>
        <p:nvSpPr>
          <p:cNvPr id="244" name="Star: 5 Points 8"/>
          <p:cNvSpPr/>
          <p:nvPr/>
        </p:nvSpPr>
        <p:spPr>
          <a:xfrm>
            <a:off x="6126245" y="907510"/>
            <a:ext cx="150920" cy="1154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25400">
            <a:solidFill>
              <a:srgbClr val="32538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6BCBA7-09C5-6E9D-C666-1586EA6692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1248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39"/>
          <p:cNvSpPr/>
          <p:nvPr/>
        </p:nvSpPr>
        <p:spPr>
          <a:xfrm>
            <a:off x="3047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Freeform: Shape 41"/>
          <p:cNvSpPr/>
          <p:nvPr/>
        </p:nvSpPr>
        <p:spPr>
          <a:xfrm flipV="1">
            <a:off x="1" y="-1"/>
            <a:ext cx="753989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Freeform: Shape 43"/>
          <p:cNvSpPr/>
          <p:nvPr/>
        </p:nvSpPr>
        <p:spPr>
          <a:xfrm flipV="1">
            <a:off x="0" y="-1"/>
            <a:ext cx="709298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3422197" cy="1325563"/>
          </a:xfrm>
          <a:prstGeom prst="rect">
            <a:avLst/>
          </a:prstGeom>
        </p:spPr>
        <p:txBody>
          <a:bodyPr lIns="45719" tIns="45719" rIns="45719" bIns="45719">
            <a:normAutofit fontScale="90000"/>
          </a:bodyPr>
          <a:lstStyle/>
          <a:p>
            <a:pPr defTabSz="65836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Step 2 </a:t>
            </a:r>
            <a:br/>
            <a:br/>
            <a:r>
              <a:t>Clean the data (40 000 tweets) using NLTK</a:t>
            </a:r>
            <a:br/>
            <a:endParaRPr/>
          </a:p>
        </p:txBody>
      </p:sp>
      <p:sp>
        <p:nvSpPr>
          <p:cNvPr id="241" name="Text Placeholder 7"/>
          <p:cNvSpPr txBox="1">
            <a:spLocks noGrp="1"/>
          </p:cNvSpPr>
          <p:nvPr>
            <p:ph type="body" sz="quarter" idx="1"/>
          </p:nvPr>
        </p:nvSpPr>
        <p:spPr>
          <a:xfrm>
            <a:off x="838199" y="1825624"/>
            <a:ext cx="4346360" cy="339952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SzTx/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Challenges:</a:t>
            </a:r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Very messy data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Emoji’s, links,Hastags,bots</a:t>
            </a:r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Duplicates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Non-English words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Misspelled words</a:t>
            </a:r>
            <a:endParaRPr sz="2400"/>
          </a:p>
          <a:p>
            <a:pPr marL="914400" lvl="1" indent="-228600">
              <a:spcBef>
                <a:spcPts val="500"/>
              </a:spcBef>
              <a:buSzPts val="200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Time</a:t>
            </a:r>
          </a:p>
        </p:txBody>
      </p:sp>
      <p:pic>
        <p:nvPicPr>
          <p:cNvPr id="242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01" y="501430"/>
            <a:ext cx="6559000" cy="113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21" descr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65" y="1872599"/>
            <a:ext cx="9491317" cy="474565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tar: 5 Points 8"/>
          <p:cNvSpPr/>
          <p:nvPr/>
        </p:nvSpPr>
        <p:spPr>
          <a:xfrm>
            <a:off x="6126245" y="907510"/>
            <a:ext cx="150920" cy="1154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25400">
            <a:solidFill>
              <a:srgbClr val="32538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6BCBA7-09C5-6E9D-C666-1586EA6692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720126"/>
      </p:ext>
    </p:extLst>
  </p:cSld>
  <p:clrMapOvr>
    <a:masterClrMapping/>
  </p:clrMapOvr>
  <p:transition spd="med" advTm="41248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2" grpId="0" animBg="1" advAuto="0"/>
      <p:bldP spid="24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 descr="Picture 2"/>
          <p:cNvPicPr>
            <a:picLocks noChangeAspect="1"/>
          </p:cNvPicPr>
          <p:nvPr/>
        </p:nvPicPr>
        <p:blipFill>
          <a:blip r:embed="rId4"/>
          <a:srcRect l="3100" r="5770"/>
          <a:stretch>
            <a:fillRect/>
          </a:stretch>
        </p:blipFill>
        <p:spPr>
          <a:xfrm>
            <a:off x="20" y="1282"/>
            <a:ext cx="12191980" cy="6856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DF05AA-C94C-1298-805C-17F4AB476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58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9.2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|0.8|1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1414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846</Words>
  <Application>Microsoft Office PowerPoint</Application>
  <PresentationFormat>Widescreen</PresentationFormat>
  <Paragraphs>91</Paragraphs>
  <Slides>16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Libre Franklin</vt:lpstr>
      <vt:lpstr>Tw Cen MT</vt:lpstr>
      <vt:lpstr>Wingdings</vt:lpstr>
      <vt:lpstr>Office Theme</vt:lpstr>
      <vt:lpstr>NFT Twitter Sentiment Analysis</vt:lpstr>
      <vt:lpstr>Meet our typical user, John:   A young professional who has $10 000 CAD to invest in the new emerging volatile market of NFTs. However, John knows very little about NFTs and even less about where to begin. </vt:lpstr>
      <vt:lpstr>Expectations</vt:lpstr>
      <vt:lpstr>What the Tweet!</vt:lpstr>
      <vt:lpstr>Step 1:    Obtain twitter API Keys and collect the data (tweets) using tweepy. </vt:lpstr>
      <vt:lpstr>PowerPoint Presentation</vt:lpstr>
      <vt:lpstr>Step 2   Clean the data (40 000 tweets) using NLTK </vt:lpstr>
      <vt:lpstr>Step 2   Clean the data (40 000 tweets) using NLTK </vt:lpstr>
      <vt:lpstr>PowerPoint Presentation</vt:lpstr>
      <vt:lpstr>Step 3  Used Vader Sentiment Intensity Analyzer to get the sentiment of tweets.  Classify the sentiment as positive/non-positive based on compound score &gt;0.1 </vt:lpstr>
      <vt:lpstr>Step 4  Used classified data for training the RNN LSTM model to classify future tweets.  </vt:lpstr>
      <vt:lpstr>Step 4  Used classified data for training the RNN LSTM model to classify future tweets.  </vt:lpstr>
      <vt:lpstr>Expectations vs Reality  </vt:lpstr>
      <vt:lpstr>Reality </vt:lpstr>
      <vt:lpstr>Findings, Conclusions and Recommendations</vt:lpstr>
      <vt:lpstr>Questions: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Twitter Sentiment Analysis</dc:title>
  <cp:lastModifiedBy>Chantal Garnett</cp:lastModifiedBy>
  <cp:revision>3</cp:revision>
  <dcterms:modified xsi:type="dcterms:W3CDTF">2022-06-22T22:21:54Z</dcterms:modified>
</cp:coreProperties>
</file>